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5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87" r:id="rId6"/>
    <p:sldId id="263" r:id="rId7"/>
    <p:sldId id="265" r:id="rId8"/>
    <p:sldId id="266" r:id="rId9"/>
    <p:sldId id="268" r:id="rId10"/>
    <p:sldId id="291" r:id="rId11"/>
    <p:sldId id="292" r:id="rId12"/>
    <p:sldId id="293" r:id="rId13"/>
    <p:sldId id="272" r:id="rId14"/>
    <p:sldId id="273" r:id="rId15"/>
    <p:sldId id="274" r:id="rId16"/>
    <p:sldId id="276" r:id="rId17"/>
    <p:sldId id="277" r:id="rId18"/>
    <p:sldId id="290" r:id="rId19"/>
    <p:sldId id="278" r:id="rId20"/>
    <p:sldId id="289" r:id="rId21"/>
    <p:sldId id="281" r:id="rId22"/>
    <p:sldId id="282" r:id="rId23"/>
    <p:sldId id="283" r:id="rId24"/>
    <p:sldId id="284" r:id="rId25"/>
  </p:sldIdLst>
  <p:sldSz cx="9144000" cy="5143500" type="screen16x9"/>
  <p:notesSz cx="6858000" cy="9144000"/>
  <p:embeddedFontLs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Raleway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4" autoAdjust="0"/>
    <p:restoredTop sz="94693" autoAdjust="0"/>
  </p:normalViewPr>
  <p:slideViewPr>
    <p:cSldViewPr snapToGrid="0">
      <p:cViewPr varScale="1">
        <p:scale>
          <a:sx n="77" d="100"/>
          <a:sy n="77" d="100"/>
        </p:scale>
        <p:origin x="48" y="677"/>
      </p:cViewPr>
      <p:guideLst/>
    </p:cSldViewPr>
  </p:slideViewPr>
  <p:outlineViewPr>
    <p:cViewPr>
      <p:scale>
        <a:sx n="33" d="100"/>
        <a:sy n="33" d="100"/>
      </p:scale>
      <p:origin x="0" y="-756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426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0510D1-9B3C-43C7-9796-09487BCEAB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EC5C-AC82-42A5-8686-E536C44990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B73A9-A120-47B5-83AC-C629079993CE}" type="datetimeFigureOut">
              <a:rPr lang="en-US" smtClean="0"/>
              <a:t>3/8/2018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9E986-D47C-49D9-8528-A0AA51E348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79ECD-2A29-4696-8C9A-FA70BC210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8C295-0A4F-411B-A27D-7A0D5362B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88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71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53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953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7084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0362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4538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ctrTitle"/>
          </p:nvPr>
        </p:nvSpPr>
        <p:spPr>
          <a:xfrm>
            <a:off x="390775" y="602125"/>
            <a:ext cx="8343300" cy="22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Accessible Exercise: </a:t>
            </a:r>
            <a:br>
              <a:rPr lang="en-US" sz="4000" dirty="0"/>
            </a:br>
            <a:r>
              <a:rPr lang="en-US" sz="4000" dirty="0"/>
              <a:t>Improving Parks and Recreation in the City of Pontiac</a:t>
            </a:r>
            <a:endParaRPr sz="4000" dirty="0"/>
          </a:p>
        </p:txBody>
      </p:sp>
      <p:sp>
        <p:nvSpPr>
          <p:cNvPr id="72" name="Bottom Card" descr="A white rectangle containing the presenter's information."/>
          <p:cNvSpPr/>
          <p:nvPr/>
        </p:nvSpPr>
        <p:spPr>
          <a:xfrm>
            <a:off x="0" y="3337650"/>
            <a:ext cx="9144000" cy="180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152400" dir="162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5" name="Oakland University Logo" descr="The logo for the Honors College at Oakland University. The university insignia, a golden sail, is visibl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75" y="3717500"/>
            <a:ext cx="2032801" cy="10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Presenter Information"/>
          <p:cNvSpPr txBox="1">
            <a:spLocks noGrp="1"/>
          </p:cNvSpPr>
          <p:nvPr>
            <p:ph type="subTitle" idx="1"/>
          </p:nvPr>
        </p:nvSpPr>
        <p:spPr>
          <a:xfrm>
            <a:off x="4378075" y="3535500"/>
            <a:ext cx="4356000" cy="14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Corey Rowe</a:t>
            </a:r>
            <a:endParaRPr dirty="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0000"/>
                </a:solidFill>
              </a:rPr>
              <a:t>Presenter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Dr. Jennifer Lucarelli</a:t>
            </a:r>
            <a:endParaRPr dirty="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0000"/>
                </a:solidFill>
              </a:rPr>
              <a:t>Project Mentor, Interdisciplinary Health Sciences</a:t>
            </a:r>
            <a:endParaRPr sz="15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Results: Park Facilities</a:t>
            </a:r>
            <a:endParaRPr sz="24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8" name="Figure 2" descr="A horizontal bar graph showing the total number of various facilities present in the parks surveyed. Children's play areas were the most common facility. There were ten in total." title="Facilities Present in Selected City Park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3100"/>
            <a:ext cx="9143999" cy="3517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Figure 2 Caption"/>
          <p:cNvSpPr txBox="1">
            <a:spLocks noGrp="1"/>
          </p:cNvSpPr>
          <p:nvPr>
            <p:ph type="body" idx="4294967295"/>
          </p:nvPr>
        </p:nvSpPr>
        <p:spPr>
          <a:xfrm>
            <a:off x="0" y="4690500"/>
            <a:ext cx="91440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" sz="1800" b="1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Figure 2.</a:t>
            </a:r>
            <a:r>
              <a:rPr lang="en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 summary of facilities in the city parks surveyed.</a:t>
            </a:r>
            <a:endParaRPr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7432087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Results: Accessibility</a:t>
            </a:r>
            <a:endParaRPr sz="24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6" name="Figure 3" descr="A pie chart showing the accessibility of children's play areas. One of nine play areas featured both a ramp and a transfer point. Three of nine featured neither. Five of nine featured only a transfer point." title="Ramp and Transfer Station Acces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352266"/>
            <a:ext cx="4642599" cy="287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Figure 4" descr="A pie chart showing the accessibility of children's play areas. Nine of nine play areas rested on a non-unitary ground surface." title="Ground Surface Typ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400" y="1352275"/>
            <a:ext cx="4642599" cy="28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Figures Caption"/>
          <p:cNvSpPr txBox="1">
            <a:spLocks noGrp="1"/>
          </p:cNvSpPr>
          <p:nvPr>
            <p:ph type="body" idx="4294967295"/>
          </p:nvPr>
        </p:nvSpPr>
        <p:spPr>
          <a:xfrm>
            <a:off x="0" y="4703325"/>
            <a:ext cx="91440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Figures 3 and 4.</a:t>
            </a:r>
            <a:r>
              <a:rPr lang="en"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 summary of the accessibility of children’s play areas.</a:t>
            </a:r>
            <a:endParaRPr sz="1800" b="0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8238034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</a:pPr>
            <a:r>
              <a:rPr lang="en" sz="3000" b="1" i="0" u="none" strike="noStrike" cap="none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Results: Accessibility (</a:t>
            </a:r>
            <a:r>
              <a:rPr lang="en-US" sz="30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continued)</a:t>
            </a:r>
            <a:endParaRPr sz="24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3" name="Figure 5" descr="A pie chart showing the accessibility of pathways. Fifteen of twenty pathways had a unitary surface. Five of twenty pathways did not." title="Pathway Surfac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50308"/>
            <a:ext cx="4642601" cy="287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Figure 6" descr="A pie chart showing the presence of park signage. Eleven of twelve parks featured navigational and safety signs. One park did not." title="Navigational and Safety Sign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413" y="1378037"/>
            <a:ext cx="4594575" cy="28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Figures Caption"/>
          <p:cNvSpPr txBox="1">
            <a:spLocks noGrp="1"/>
          </p:cNvSpPr>
          <p:nvPr>
            <p:ph type="body" idx="4294967295"/>
          </p:nvPr>
        </p:nvSpPr>
        <p:spPr>
          <a:xfrm>
            <a:off x="0" y="4703325"/>
            <a:ext cx="91440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" sz="1800" b="1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Figures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5 and 6</a:t>
            </a:r>
            <a:r>
              <a:rPr lang="en" sz="1800" b="1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n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A summary of the accessibility of pathways and signage.</a:t>
            </a:r>
            <a:endParaRPr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3749645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Results</a:t>
            </a:r>
            <a:r>
              <a:rPr lang="en-US" dirty="0">
                <a:solidFill>
                  <a:srgbClr val="FFFFFF"/>
                </a:solidFill>
              </a:rPr>
              <a:t>: Children’s Play Areas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26" name="Figure 7" descr="A blocked ramp leading to a children's play area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983" y="1237375"/>
            <a:ext cx="3584075" cy="26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Figure 8" descr="Uneven grass surrounding a play area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108" y="1237375"/>
            <a:ext cx="3566909" cy="26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Figures Caption"/>
          <p:cNvSpPr txBox="1">
            <a:spLocks noGrp="1"/>
          </p:cNvSpPr>
          <p:nvPr>
            <p:ph type="body" idx="4294967295"/>
          </p:nvPr>
        </p:nvSpPr>
        <p:spPr>
          <a:xfrm>
            <a:off x="412350" y="4271700"/>
            <a:ext cx="83886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Figures 7 and 8.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Entrances to the Cherrylawn Park play area. [GPX: 003, 016]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Results: </a:t>
            </a:r>
            <a:r>
              <a:rPr lang="en-US" dirty="0">
                <a:solidFill>
                  <a:srgbClr val="FFFFFF"/>
                </a:solidFill>
              </a:rPr>
              <a:t>Ground Surfaces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38" name="Figure 9" descr="An image of woodchip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050" y="1237224"/>
            <a:ext cx="3566925" cy="266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Figure 10" descr="An image of blacktop transitioning to woodchips outside a play area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101" y="1237081"/>
            <a:ext cx="3566925" cy="266904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Figures Caption"/>
          <p:cNvSpPr txBox="1">
            <a:spLocks noGrp="1"/>
          </p:cNvSpPr>
          <p:nvPr>
            <p:ph type="body" idx="4294967295"/>
          </p:nvPr>
        </p:nvSpPr>
        <p:spPr>
          <a:xfrm>
            <a:off x="412350" y="4271700"/>
            <a:ext cx="83886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Figures 9 and 10.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Most play areas in the city rest on non-unitary surfaces, such as grass or wood chips.  [GPX: 033, 059]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Results: </a:t>
            </a:r>
            <a:r>
              <a:rPr lang="en-US" dirty="0">
                <a:solidFill>
                  <a:srgbClr val="FFFFFF"/>
                </a:solidFill>
              </a:rPr>
              <a:t>Pathways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44" name="Figure 11" descr="A pathway overgrown with weeds and shrubbery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037" y="1099575"/>
            <a:ext cx="4575925" cy="34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Figure 11 Caption"/>
          <p:cNvSpPr txBox="1">
            <a:spLocks noGrp="1"/>
          </p:cNvSpPr>
          <p:nvPr>
            <p:ph type="body" idx="4294967295"/>
          </p:nvPr>
        </p:nvSpPr>
        <p:spPr>
          <a:xfrm>
            <a:off x="342300" y="4629025"/>
            <a:ext cx="8388600" cy="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Figure 11.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Pathways to park facilities have become unusable. [GPX: 088]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Results: </a:t>
            </a:r>
            <a:r>
              <a:rPr lang="en-US" dirty="0">
                <a:solidFill>
                  <a:srgbClr val="FFFFFF"/>
                </a:solidFill>
              </a:rPr>
              <a:t>Wheelchair Access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7" name="Figure 12" descr="A narrow set of stairs leading to green bleachers, as seen through a chain fence. The stairway is enclosed by yellow caution tape.">
            <a:extLst>
              <a:ext uri="{FF2B5EF4-FFF2-40B4-BE49-F238E27FC236}">
                <a16:creationId xmlns:a16="http://schemas.microsoft.com/office/drawing/2014/main" id="{42FB4425-F482-40C4-B05E-6AEA0267A49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42226" y="1041777"/>
            <a:ext cx="4459548" cy="3342098"/>
          </a:xfrm>
          <a:prstGeom prst="rect">
            <a:avLst/>
          </a:prstGeom>
          <a:ln/>
        </p:spPr>
      </p:pic>
      <p:sp>
        <p:nvSpPr>
          <p:cNvPr id="261" name="Figure 12 Caption"/>
          <p:cNvSpPr txBox="1">
            <a:spLocks noGrp="1"/>
          </p:cNvSpPr>
          <p:nvPr>
            <p:ph type="body" idx="4294967295"/>
          </p:nvPr>
        </p:nvSpPr>
        <p:spPr>
          <a:xfrm>
            <a:off x="342288" y="4383875"/>
            <a:ext cx="8388600" cy="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Figure 12. </a:t>
            </a:r>
            <a:r>
              <a:rPr lang="en-US" sz="1400" dirty="0">
                <a:latin typeface="Roboto"/>
                <a:ea typeface="Roboto"/>
                <a:cs typeface="Roboto"/>
                <a:sym typeface="Roboto"/>
              </a:rPr>
              <a:t>Accessing park facilities by wheelchair is not possible in many cases. These baseball stands, for example, are accessible only by stairs</a:t>
            </a:r>
            <a:r>
              <a:rPr lang="en" sz="1400" dirty="0">
                <a:latin typeface="Roboto"/>
                <a:ea typeface="Roboto"/>
                <a:cs typeface="Roboto"/>
                <a:sym typeface="Roboto"/>
              </a:rPr>
              <a:t>.  [GPX: 114]</a:t>
            </a:r>
            <a:endParaRPr sz="14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Results: </a:t>
            </a:r>
            <a:r>
              <a:rPr lang="en-US" dirty="0">
                <a:solidFill>
                  <a:srgbClr val="FFFFFF"/>
                </a:solidFill>
              </a:rPr>
              <a:t>Picnic Areas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68" name="Figure 13" descr="An image of a green picnic table connected to a blacktop pathway by a concrete sidewalk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893" y="1004500"/>
            <a:ext cx="4516177" cy="337937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Figure 13 Caption"/>
          <p:cNvSpPr txBox="1">
            <a:spLocks noGrp="1"/>
          </p:cNvSpPr>
          <p:nvPr>
            <p:ph type="body" idx="4294967295"/>
          </p:nvPr>
        </p:nvSpPr>
        <p:spPr>
          <a:xfrm>
            <a:off x="342288" y="4383874"/>
            <a:ext cx="8388600" cy="643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Figure 13. </a:t>
            </a:r>
            <a:r>
              <a:rPr lang="en" sz="1400" dirty="0">
                <a:latin typeface="Roboto"/>
                <a:ea typeface="Roboto"/>
                <a:cs typeface="Roboto"/>
                <a:sym typeface="Roboto"/>
              </a:rPr>
              <a:t>A great example of an accessible picnic table. Although it does not have wheelchair seating, the surface surrounding and leading to the table is clear, level, and unitary. [GPX: 077]</a:t>
            </a:r>
            <a:endParaRPr sz="14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Results: </a:t>
            </a:r>
            <a:r>
              <a:rPr lang="en-US" dirty="0">
                <a:solidFill>
                  <a:srgbClr val="FFFFFF"/>
                </a:solidFill>
              </a:rPr>
              <a:t>Parking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3" name="Figure 14" descr="An unmarked gravel parking area filled with grass.">
            <a:extLst>
              <a:ext uri="{FF2B5EF4-FFF2-40B4-BE49-F238E27FC236}">
                <a16:creationId xmlns:a16="http://schemas.microsoft.com/office/drawing/2014/main" id="{367AD691-C61B-4D16-87D5-07FF8988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39" y="1004500"/>
            <a:ext cx="4505831" cy="3379374"/>
          </a:xfrm>
          <a:prstGeom prst="rect">
            <a:avLst/>
          </a:prstGeom>
        </p:spPr>
      </p:pic>
      <p:sp>
        <p:nvSpPr>
          <p:cNvPr id="269" name="Figure 14 Caption"/>
          <p:cNvSpPr txBox="1">
            <a:spLocks noGrp="1"/>
          </p:cNvSpPr>
          <p:nvPr>
            <p:ph type="body" idx="4294967295"/>
          </p:nvPr>
        </p:nvSpPr>
        <p:spPr>
          <a:xfrm>
            <a:off x="342288" y="4383874"/>
            <a:ext cx="8388600" cy="643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Figure 14. </a:t>
            </a:r>
            <a:r>
              <a:rPr lang="en-US" sz="1400" dirty="0">
                <a:latin typeface="Roboto"/>
                <a:ea typeface="Roboto"/>
                <a:cs typeface="Roboto"/>
                <a:sym typeface="Roboto"/>
              </a:rPr>
              <a:t>A lack of designated parking spaces and paved lots may prevent disabled individuals from reaching park facilities entirely</a:t>
            </a:r>
            <a:r>
              <a:rPr lang="en" sz="1400" dirty="0">
                <a:latin typeface="Roboto"/>
                <a:ea typeface="Roboto"/>
                <a:cs typeface="Roboto"/>
                <a:sym typeface="Roboto"/>
              </a:rPr>
              <a:t>. [GPX: 089]</a:t>
            </a:r>
            <a:endParaRPr sz="14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 b="1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8489167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Discussion: Findings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76" name="Body Text"/>
          <p:cNvSpPr txBox="1"/>
          <p:nvPr/>
        </p:nvSpPr>
        <p:spPr>
          <a:xfrm>
            <a:off x="311700" y="1094650"/>
            <a:ext cx="3793500" cy="4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Children’s Play Areas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Most effective potential improvement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Pathways and Facility Access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Short-term: Repair or weed existing pathways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Long-term: Connect unreachable facilities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lay Area Image" descr="A closeup of a children's play area resting on woodchips. The structure is painted yellow and green.">
            <a:extLst>
              <a:ext uri="{FF2B5EF4-FFF2-40B4-BE49-F238E27FC236}">
                <a16:creationId xmlns:a16="http://schemas.microsoft.com/office/drawing/2014/main" id="{A7195482-5736-4651-AE2A-6708C7059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495" y="1339598"/>
            <a:ext cx="4692805" cy="351960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Bar" descr="An orange title bar with a grey drop shadow. An identical title bar is present on each slide of the presentation.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FFFF"/>
                </a:solidFill>
              </a:rPr>
              <a:t>Introduction</a:t>
            </a:r>
            <a:endParaRPr sz="2800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81" name="Body Text"/>
          <p:cNvSpPr txBox="1">
            <a:spLocks noGrp="1"/>
          </p:cNvSpPr>
          <p:nvPr>
            <p:ph type="body" idx="4294967295"/>
          </p:nvPr>
        </p:nvSpPr>
        <p:spPr>
          <a:xfrm>
            <a:off x="311700" y="1292862"/>
            <a:ext cx="5061188" cy="3094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  <a:buFont typeface="Roboto"/>
              <a:buChar char="●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Community-engaged public health research</a:t>
            </a:r>
          </a:p>
          <a:p>
            <a:pPr>
              <a:lnSpc>
                <a:spcPct val="100000"/>
              </a:lnSpc>
              <a:spcAft>
                <a:spcPts val="1800"/>
              </a:spcAft>
              <a:buFont typeface="Roboto"/>
              <a:buChar char="●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Encourage physical activity among the disabled</a:t>
            </a:r>
          </a:p>
          <a:p>
            <a:pPr lvl="0">
              <a:lnSpc>
                <a:spcPct val="100000"/>
              </a:lnSpc>
              <a:spcAft>
                <a:spcPts val="1800"/>
              </a:spcAft>
              <a:buFont typeface="Roboto"/>
              <a:buChar char="●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Goal:</a:t>
            </a:r>
            <a:r>
              <a:rPr lang="en-US" sz="2400" b="1" dirty="0">
                <a:latin typeface="Roboto"/>
                <a:ea typeface="Roboto"/>
                <a:cs typeface="Roboto"/>
                <a:sym typeface="Roboto"/>
              </a:rPr>
              <a:t> Identify specific barriers to accessibility through</a:t>
            </a: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1" dirty="0">
                <a:latin typeface="Roboto"/>
                <a:ea typeface="Roboto"/>
                <a:cs typeface="Roboto"/>
                <a:sym typeface="Roboto"/>
              </a:rPr>
              <a:t>visual and location-based evidence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1800"/>
              <a:buFont typeface="Roboto"/>
              <a:buChar char="●"/>
            </a:pPr>
            <a:endParaRPr lang="en-US" sz="2200" dirty="0">
              <a:latin typeface="Roboto"/>
              <a:ea typeface="Roboto"/>
              <a:cs typeface="Roboto"/>
              <a:sym typeface="Roboto"/>
            </a:endParaRPr>
          </a:p>
          <a:p>
            <a:pPr marL="114300" lvl="0" indent="0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1800"/>
              <a:buNone/>
            </a:pPr>
            <a:endParaRPr sz="2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Handicapped Image" descr="A close up of a handicapped accessible sign.">
            <a:extLst>
              <a:ext uri="{FF2B5EF4-FFF2-40B4-BE49-F238E27FC236}">
                <a16:creationId xmlns:a16="http://schemas.microsoft.com/office/drawing/2014/main" id="{8FA849B6-FA71-4EDF-80F8-317F283A7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215" y="1554373"/>
            <a:ext cx="2571750" cy="25717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Discussion: Findings (</a:t>
            </a:r>
            <a:r>
              <a:rPr lang="en-US" dirty="0">
                <a:solidFill>
                  <a:srgbClr val="FFFFFF"/>
                </a:solidFill>
              </a:rPr>
              <a:t>continued)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86" name="Body Text"/>
          <p:cNvSpPr txBox="1"/>
          <p:nvPr/>
        </p:nvSpPr>
        <p:spPr>
          <a:xfrm>
            <a:off x="311700" y="1329450"/>
            <a:ext cx="3793500" cy="24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Parking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Propose designated accessible parking spaces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Navigation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Maintain navigational signage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Sign Image" descr="An image of a blue sign that reads &quot;Murphy Park, City of Pontiac.&quot; A decorative green tree is visible on the sign, along with six square icons indicating the facilities offered at that park: soccer fields, picnic tables, a playground, a horseshoe pit, a cricket pitch, and a sledding hill.">
            <a:extLst>
              <a:ext uri="{FF2B5EF4-FFF2-40B4-BE49-F238E27FC236}">
                <a16:creationId xmlns:a16="http://schemas.microsoft.com/office/drawing/2014/main" id="{758562BF-4E0E-4A67-9E6D-3C632170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146" y="1044528"/>
            <a:ext cx="2987154" cy="39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2823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Bar">
            <a:extLst>
              <a:ext uri="{FF2B5EF4-FFF2-40B4-BE49-F238E27FC236}">
                <a16:creationId xmlns:a16="http://schemas.microsoft.com/office/drawing/2014/main" id="{6C121215-94D3-486B-AD6A-8D1DF7E2E407}"/>
              </a:ext>
            </a:extLst>
          </p:cNvPr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Conclusion and Future Plans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1" name="Body Text 1">
            <a:extLst>
              <a:ext uri="{FF2B5EF4-FFF2-40B4-BE49-F238E27FC236}">
                <a16:creationId xmlns:a16="http://schemas.microsoft.com/office/drawing/2014/main" id="{39958E10-A47B-4B61-AFD0-380B6684ADB2}"/>
              </a:ext>
            </a:extLst>
          </p:cNvPr>
          <p:cNvSpPr txBox="1"/>
          <p:nvPr/>
        </p:nvSpPr>
        <p:spPr>
          <a:xfrm>
            <a:off x="311700" y="987900"/>
            <a:ext cx="3793500" cy="3792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Barriers Identified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Many issues can be corrected without major efforts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Some long-term solutions will require further investigation to determine cost and feasibility</a:t>
            </a:r>
          </a:p>
        </p:txBody>
      </p:sp>
      <p:sp>
        <p:nvSpPr>
          <p:cNvPr id="8" name="Body Text 2">
            <a:extLst>
              <a:ext uri="{FF2B5EF4-FFF2-40B4-BE49-F238E27FC236}">
                <a16:creationId xmlns:a16="http://schemas.microsoft.com/office/drawing/2014/main" id="{B6B9BD6B-3230-4B93-9F41-73E7A1739F67}"/>
              </a:ext>
            </a:extLst>
          </p:cNvPr>
          <p:cNvSpPr txBox="1"/>
          <p:nvPr/>
        </p:nvSpPr>
        <p:spPr>
          <a:xfrm>
            <a:off x="4572000" y="987900"/>
            <a:ext cx="3793500" cy="4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Using the Results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Updating the Parks and Recreation Master Plan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Encouraging involvement of those with disabilities</a:t>
            </a: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Improving the Project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lnSpc>
                <a:spcPct val="115000"/>
              </a:lnSpc>
              <a:spcAft>
                <a:spcPts val="100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Longer data collection window, additional researchers</a:t>
            </a:r>
          </a:p>
          <a:p>
            <a:pPr marL="457200" lvl="0" indent="-342900" rtl="0">
              <a:lnSpc>
                <a:spcPct val="115000"/>
              </a:lnSpc>
              <a:spcAft>
                <a:spcPts val="100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Potential replication</a:t>
            </a:r>
          </a:p>
          <a:p>
            <a:pPr marL="457200" lvl="0" indent="-342900" rtl="0">
              <a:lnSpc>
                <a:spcPct val="115000"/>
              </a:lnSpc>
              <a:spcAft>
                <a:spcPts val="100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US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Quality of existing data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 Text"/>
          <p:cNvSpPr txBox="1">
            <a:spLocks noGrp="1"/>
          </p:cNvSpPr>
          <p:nvPr>
            <p:ph type="ctrTitle"/>
          </p:nvPr>
        </p:nvSpPr>
        <p:spPr>
          <a:xfrm>
            <a:off x="1607128" y="629975"/>
            <a:ext cx="6153855" cy="7477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 you!</a:t>
            </a:r>
            <a:endParaRPr sz="4400" dirty="0"/>
          </a:p>
        </p:txBody>
      </p:sp>
      <p:pic>
        <p:nvPicPr>
          <p:cNvPr id="15" name="QR Code Image" descr="A QR code, which links to an interactive map of the project.">
            <a:extLst>
              <a:ext uri="{FF2B5EF4-FFF2-40B4-BE49-F238E27FC236}">
                <a16:creationId xmlns:a16="http://schemas.microsoft.com/office/drawing/2014/main" id="{D71EB46A-FA76-4155-9596-7DC5AB871C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2928" y="1486011"/>
            <a:ext cx="1658055" cy="16580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QR Code Image Caption">
            <a:extLst>
              <a:ext uri="{FF2B5EF4-FFF2-40B4-BE49-F238E27FC236}">
                <a16:creationId xmlns:a16="http://schemas.microsoft.com/office/drawing/2014/main" id="{4648BE4E-E2F9-41F7-86F0-7E35DE9F041B}"/>
              </a:ext>
            </a:extLst>
          </p:cNvPr>
          <p:cNvSpPr txBox="1"/>
          <p:nvPr/>
        </p:nvSpPr>
        <p:spPr>
          <a:xfrm>
            <a:off x="1607128" y="1930317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Raleway" panose="020B0604020202020204" charset="0"/>
                <a:cs typeface="Calibri" panose="020F0502020204030204" pitchFamily="34" charset="0"/>
              </a:rPr>
              <a:t>Project Data and Complete Report</a:t>
            </a:r>
            <a:endParaRPr lang="en-US" sz="2000" dirty="0">
              <a:latin typeface="Raleway" panose="020B0604020202020204" charset="0"/>
              <a:cs typeface="Calibri" panose="020F0502020204030204" pitchFamily="34" charset="0"/>
            </a:endParaRPr>
          </a:p>
          <a:p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https://accessibleparksproject.org</a:t>
            </a:r>
          </a:p>
        </p:txBody>
      </p:sp>
      <p:sp>
        <p:nvSpPr>
          <p:cNvPr id="318" name="Contact Card" descr="A translucent white card displaying contact information."/>
          <p:cNvSpPr/>
          <p:nvPr/>
        </p:nvSpPr>
        <p:spPr>
          <a:xfrm>
            <a:off x="0" y="3337650"/>
            <a:ext cx="9144000" cy="1806000"/>
          </a:xfrm>
          <a:prstGeom prst="rect">
            <a:avLst/>
          </a:prstGeom>
          <a:solidFill>
            <a:srgbClr val="E1DDDA"/>
          </a:solidFill>
          <a:ln>
            <a:noFill/>
          </a:ln>
          <a:effectLst>
            <a:outerShdw blurRad="228600" dist="152400" dir="16200000" algn="bl" rotWithShape="0">
              <a:srgbClr val="434343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20" name="Contact Presenter"/>
          <p:cNvSpPr txBox="1">
            <a:spLocks noGrp="1"/>
          </p:cNvSpPr>
          <p:nvPr>
            <p:ph type="subTitle" idx="1"/>
          </p:nvPr>
        </p:nvSpPr>
        <p:spPr>
          <a:xfrm>
            <a:off x="390775" y="3632850"/>
            <a:ext cx="2012400" cy="14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Questions?</a:t>
            </a:r>
            <a:endParaRPr sz="2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</a:rPr>
              <a:t>Corey Rowe</a:t>
            </a:r>
            <a:endParaRPr sz="16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</a:rPr>
              <a:t>Presenter</a:t>
            </a:r>
            <a:endParaRPr sz="15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</a:rPr>
              <a:t>cjrowe@oakland.edu</a:t>
            </a:r>
            <a:endParaRPr sz="1300" b="1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21" name="Contact Mentors"/>
          <p:cNvSpPr txBox="1"/>
          <p:nvPr/>
        </p:nvSpPr>
        <p:spPr>
          <a:xfrm>
            <a:off x="2789575" y="3481800"/>
            <a:ext cx="4525200" cy="15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Roboto" panose="020B0604020202020204" charset="0"/>
                <a:ea typeface="Roboto" panose="020B0604020202020204" charset="0"/>
                <a:cs typeface="Lato"/>
                <a:sym typeface="Lato"/>
              </a:rPr>
              <a:t>Dr. Jennifer Lucarelli</a:t>
            </a:r>
            <a:endParaRPr dirty="0">
              <a:solidFill>
                <a:schemeClr val="dk2"/>
              </a:solidFill>
              <a:latin typeface="Roboto" panose="020B0604020202020204" charset="0"/>
              <a:ea typeface="Roboto" panose="020B0604020202020204" charset="0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2"/>
                </a:solidFill>
                <a:latin typeface="Roboto" panose="020B0604020202020204" charset="0"/>
                <a:ea typeface="Roboto" panose="020B0604020202020204" charset="0"/>
                <a:cs typeface="Lato"/>
                <a:sym typeface="Lato"/>
              </a:rPr>
              <a:t>Project Mentor</a:t>
            </a:r>
            <a:r>
              <a:rPr lang="en" sz="1200">
                <a:solidFill>
                  <a:schemeClr val="dk2"/>
                </a:solidFill>
                <a:latin typeface="Roboto" panose="020B0604020202020204" charset="0"/>
                <a:ea typeface="Roboto" panose="020B0604020202020204" charset="0"/>
                <a:cs typeface="Lato"/>
                <a:sym typeface="Lato"/>
              </a:rPr>
              <a:t>, Interdisciplinary </a:t>
            </a:r>
            <a:r>
              <a:rPr lang="en" sz="1200" dirty="0">
                <a:solidFill>
                  <a:schemeClr val="dk2"/>
                </a:solidFill>
                <a:latin typeface="Roboto" panose="020B0604020202020204" charset="0"/>
                <a:ea typeface="Roboto" panose="020B0604020202020204" charset="0"/>
                <a:cs typeface="Lato"/>
                <a:sym typeface="Lato"/>
              </a:rPr>
              <a:t>Health Sciences</a:t>
            </a:r>
            <a:endParaRPr sz="1200" dirty="0">
              <a:solidFill>
                <a:schemeClr val="dk2"/>
              </a:solidFill>
              <a:latin typeface="Roboto" panose="020B0604020202020204" charset="0"/>
              <a:ea typeface="Roboto" panose="020B0604020202020204" charset="0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 b="1" dirty="0">
                <a:solidFill>
                  <a:schemeClr val="dk2"/>
                </a:solidFill>
                <a:latin typeface="Roboto" panose="020B0604020202020204" charset="0"/>
                <a:ea typeface="Roboto" panose="020B0604020202020204" charset="0"/>
                <a:cs typeface="Lato"/>
                <a:sym typeface="Lato"/>
              </a:rPr>
              <a:t>lucarell@oakland.edu</a:t>
            </a:r>
            <a:endParaRPr sz="1300" b="1" dirty="0">
              <a:solidFill>
                <a:schemeClr val="dk2"/>
              </a:solidFill>
              <a:latin typeface="Roboto" panose="020B0604020202020204" charset="0"/>
              <a:ea typeface="Roboto" panose="020B0604020202020204" charset="0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300" dirty="0">
              <a:solidFill>
                <a:schemeClr val="dk2"/>
              </a:solidFill>
              <a:latin typeface="Roboto" panose="020B0604020202020204" charset="0"/>
              <a:ea typeface="Roboto" panose="020B0604020202020204" charset="0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Roboto" panose="020B0604020202020204" charset="0"/>
                <a:ea typeface="Roboto" panose="020B0604020202020204" charset="0"/>
                <a:cs typeface="Lato"/>
                <a:sym typeface="Lato"/>
              </a:rPr>
              <a:t>Kristen Wiltfang</a:t>
            </a:r>
            <a:endParaRPr dirty="0">
              <a:solidFill>
                <a:schemeClr val="dk2"/>
              </a:solidFill>
              <a:latin typeface="Roboto" panose="020B0604020202020204" charset="0"/>
              <a:ea typeface="Roboto" panose="020B0604020202020204" charset="0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2"/>
                </a:solidFill>
                <a:latin typeface="Roboto" panose="020B0604020202020204" charset="0"/>
                <a:ea typeface="Roboto" panose="020B0604020202020204" charset="0"/>
                <a:cs typeface="Lato"/>
                <a:sym typeface="Lato"/>
              </a:rPr>
              <a:t>Economic Development &amp; Community Affairs, Oakland County</a:t>
            </a:r>
            <a:endParaRPr sz="1100" dirty="0">
              <a:solidFill>
                <a:schemeClr val="dk2"/>
              </a:solidFill>
              <a:latin typeface="Roboto" panose="020B0604020202020204" charset="0"/>
              <a:ea typeface="Roboto" panose="020B0604020202020204" charset="0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 b="1" dirty="0">
                <a:solidFill>
                  <a:schemeClr val="dk2"/>
                </a:solidFill>
                <a:latin typeface="Roboto" panose="020B0604020202020204" charset="0"/>
                <a:ea typeface="Roboto" panose="020B0604020202020204" charset="0"/>
                <a:cs typeface="Lato"/>
                <a:sym typeface="Lato"/>
              </a:rPr>
              <a:t>wiltfang@oakgov.com</a:t>
            </a:r>
            <a:endParaRPr b="1" dirty="0">
              <a:latin typeface="Roboto" panose="020B0604020202020204" charset="0"/>
              <a:ea typeface="Roboto" panose="020B0604020202020204" charset="0"/>
              <a:cs typeface="Lato"/>
              <a:sym typeface="Lato"/>
            </a:endParaRPr>
          </a:p>
        </p:txBody>
      </p:sp>
      <p:pic>
        <p:nvPicPr>
          <p:cNvPr id="322" name="Honors College Image" descr="The logo of the Honors College. The text of the logo reads, &quot;Celebrating 40 Years, 1977 to 2017.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105" y="3445975"/>
            <a:ext cx="1537870" cy="15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le Bar" descr="A black title bar.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References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328" name="Body Text"/>
          <p:cNvSpPr txBox="1">
            <a:spLocks noGrp="1"/>
          </p:cNvSpPr>
          <p:nvPr>
            <p:ph type="body" idx="4294967295"/>
          </p:nvPr>
        </p:nvSpPr>
        <p:spPr>
          <a:xfrm>
            <a:off x="195250" y="1107150"/>
            <a:ext cx="8526600" cy="3920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Brown, G., Schebella, M., &amp; Weber, D. (2014). Using participatory GIS to measure physical activity and urban park benefits.</a:t>
            </a:r>
            <a:r>
              <a:rPr lang="en" sz="1100" i="1" dirty="0">
                <a:latin typeface="Roboto"/>
                <a:ea typeface="Roboto"/>
                <a:cs typeface="Roboto"/>
                <a:sym typeface="Roboto"/>
              </a:rPr>
              <a:t> Landscape   </a:t>
            </a:r>
            <a:endParaRPr sz="1100" i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i="1" dirty="0">
                <a:latin typeface="Roboto"/>
                <a:ea typeface="Roboto"/>
                <a:cs typeface="Roboto"/>
                <a:sym typeface="Roboto"/>
              </a:rPr>
              <a:t>and Urban Planning, 121</a:t>
            </a: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, 34-44. doi:10.1016/j.landurbplan.2013.09.006</a:t>
            </a:r>
          </a:p>
          <a:p>
            <a:pPr marL="0" lvl="0" indent="0">
              <a:spcBef>
                <a:spcPts val="1600"/>
              </a:spcBef>
              <a:buNone/>
            </a:pP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Carroll, D. D., Courtney-Long, E. A., Stevens, A. C., Sloan, M. L., </a:t>
            </a:r>
            <a:r>
              <a:rPr lang="en-US" sz="1100" dirty="0" err="1">
                <a:latin typeface="Roboto"/>
                <a:ea typeface="Roboto"/>
                <a:cs typeface="Roboto"/>
                <a:sym typeface="Roboto"/>
              </a:rPr>
              <a:t>Lullo</a:t>
            </a: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, C., </a:t>
            </a:r>
            <a:r>
              <a:rPr lang="en-US" sz="1100" dirty="0" err="1">
                <a:latin typeface="Roboto"/>
                <a:ea typeface="Roboto"/>
                <a:cs typeface="Roboto"/>
                <a:sym typeface="Roboto"/>
              </a:rPr>
              <a:t>Visser</a:t>
            </a: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, S. N., . . .  </a:t>
            </a:r>
          </a:p>
          <a:p>
            <a:pPr marL="0" lvl="0" indent="0">
              <a:spcBef>
                <a:spcPts val="1600"/>
              </a:spcBef>
              <a:buNone/>
            </a:pP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Dorn, J. M. (2014). Vital signs: Disability and physical activity--United States, 2009-2012. Morbidity and Mortality Weekly Report, </a:t>
            </a:r>
          </a:p>
          <a:p>
            <a:pPr marL="0" lvl="0" indent="463550">
              <a:spcBef>
                <a:spcPts val="1600"/>
              </a:spcBef>
              <a:buNone/>
            </a:pP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63(18), 407-13. </a:t>
            </a:r>
            <a:endParaRPr lang="en"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City of Pontiac. (2014). City council.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Garmin Ltd. (2017). Oregon® 650t.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Google Inc. (2017).  Earth pro on desktop.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McCormack, G. R., Rock, M., Toohey, A. M., &amp; Hignell, D. (2010). Characteristics of urban parks associated with park use and 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physical activity: A review of qualitative research.</a:t>
            </a:r>
            <a:r>
              <a:rPr lang="en" sz="1100" i="1" dirty="0">
                <a:latin typeface="Roboto"/>
                <a:ea typeface="Roboto"/>
                <a:cs typeface="Roboto"/>
                <a:sym typeface="Roboto"/>
              </a:rPr>
              <a:t> Health &amp; Place, 16</a:t>
            </a: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(4), 712-726. doi:10.1016/j.healthplace.2010.03.003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17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 Bar" descr="A black title bar.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References (</a:t>
            </a:r>
            <a:r>
              <a:rPr lang="en-US" dirty="0">
                <a:solidFill>
                  <a:srgbClr val="FFFFFF"/>
                </a:solidFill>
              </a:rPr>
              <a:t>continued)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335" name="Body Text"/>
          <p:cNvSpPr txBox="1">
            <a:spLocks noGrp="1"/>
          </p:cNvSpPr>
          <p:nvPr>
            <p:ph type="body" idx="4294967295"/>
          </p:nvPr>
        </p:nvSpPr>
        <p:spPr>
          <a:xfrm>
            <a:off x="195250" y="1107150"/>
            <a:ext cx="8526600" cy="34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buNone/>
            </a:pP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Michigan Department of Natural Resources. (2016). </a:t>
            </a:r>
            <a:r>
              <a:rPr lang="en-US" sz="1100" i="1" dirty="0">
                <a:latin typeface="Roboto"/>
                <a:ea typeface="Roboto"/>
                <a:cs typeface="Roboto"/>
                <a:sym typeface="Roboto"/>
              </a:rPr>
              <a:t>Guidelines for the development of community park, recreation, open space, and </a:t>
            </a:r>
          </a:p>
          <a:p>
            <a:pPr marL="0" lvl="0" indent="457200">
              <a:buNone/>
            </a:pPr>
            <a:endParaRPr lang="en-US" sz="1100" i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>
              <a:buNone/>
            </a:pPr>
            <a:r>
              <a:rPr lang="en-US" sz="1100" i="1" dirty="0">
                <a:latin typeface="Roboto"/>
                <a:ea typeface="Roboto"/>
                <a:cs typeface="Roboto"/>
                <a:sym typeface="Roboto"/>
              </a:rPr>
              <a:t>greenway plans. </a:t>
            </a: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Web.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Oakland County. (2014). Oakland </a:t>
            </a: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county, Michigan.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Oh, K., &amp; Jeong, S. (2007). Assessing the spatial distribution of urban parks using GIS.</a:t>
            </a:r>
            <a:r>
              <a:rPr lang="en" sz="1100" i="1" dirty="0">
                <a:latin typeface="Roboto"/>
                <a:ea typeface="Roboto"/>
                <a:cs typeface="Roboto"/>
                <a:sym typeface="Roboto"/>
              </a:rPr>
              <a:t> Landscape and Urban Planning, 82</a:t>
            </a: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(1), 25-32. 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doi:10.1016/j.landurbplan.2007.01.014</a:t>
            </a:r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buNone/>
            </a:pP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Open Geospatial Consortium. (2017). KML. </a:t>
            </a:r>
          </a:p>
          <a:p>
            <a:pPr marL="0" lvl="0" indent="0">
              <a:buNone/>
            </a:pPr>
            <a:endParaRPr lang="en"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Roboto"/>
                <a:ea typeface="Roboto"/>
                <a:cs typeface="Roboto"/>
                <a:sym typeface="Roboto"/>
              </a:rPr>
              <a:t>Reinvestment Fund. (2017). PolicyMap.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buNone/>
            </a:pPr>
            <a:r>
              <a:rPr lang="en-US" sz="1100" dirty="0">
                <a:latin typeface="Roboto"/>
                <a:ea typeface="Roboto"/>
                <a:cs typeface="Roboto"/>
                <a:sym typeface="Roboto"/>
              </a:rPr>
              <a:t>Schimmel, L., &amp; Jukowski, L. (2012). City of Pontiac parks and recreation master plan. Web. 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Bar">
            <a:extLst>
              <a:ext uri="{FF2B5EF4-FFF2-40B4-BE49-F238E27FC236}">
                <a16:creationId xmlns:a16="http://schemas.microsoft.com/office/drawing/2014/main" id="{7695AE6A-927A-4635-A0B6-981F3EC2792A}"/>
              </a:ext>
            </a:extLst>
          </p:cNvPr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1500100C-D9C2-4C49-9DAE-28A6DDBCFA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084" y="118200"/>
            <a:ext cx="8725831" cy="635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Gathering Existing Data</a:t>
            </a:r>
          </a:p>
        </p:txBody>
      </p:sp>
      <p:pic>
        <p:nvPicPr>
          <p:cNvPr id="8" name="DNR Logo" descr="The logo for the Michigan Department of Natural Resources. A green and yellow outline of the state is visible.">
            <a:extLst>
              <a:ext uri="{FF2B5EF4-FFF2-40B4-BE49-F238E27FC236}">
                <a16:creationId xmlns:a16="http://schemas.microsoft.com/office/drawing/2014/main" id="{89455F72-27A3-4D95-857F-659B5FAE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94" y="990000"/>
            <a:ext cx="2078010" cy="2124208"/>
          </a:xfrm>
          <a:prstGeom prst="rect">
            <a:avLst/>
          </a:prstGeom>
        </p:spPr>
      </p:pic>
      <p:sp>
        <p:nvSpPr>
          <p:cNvPr id="12" name="DNR Logo Citation">
            <a:extLst>
              <a:ext uri="{FF2B5EF4-FFF2-40B4-BE49-F238E27FC236}">
                <a16:creationId xmlns:a16="http://schemas.microsoft.com/office/drawing/2014/main" id="{D942CF8D-8288-4627-A74C-E5B7318F097A}"/>
              </a:ext>
            </a:extLst>
          </p:cNvPr>
          <p:cNvSpPr txBox="1"/>
          <p:nvPr/>
        </p:nvSpPr>
        <p:spPr>
          <a:xfrm>
            <a:off x="2564999" y="3114208"/>
            <a:ext cx="40140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(Michigan Department of Natural Resources, 2016)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Oakland County Logo" descr="The logo for Oakland County, Michigan. Green silhouettes of two trees are visible.">
            <a:extLst>
              <a:ext uri="{FF2B5EF4-FFF2-40B4-BE49-F238E27FC236}">
                <a16:creationId xmlns:a16="http://schemas.microsoft.com/office/drawing/2014/main" id="{A63CC32B-0E8E-4A96-A164-CF72D34CD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1" b="21238"/>
          <a:stretch/>
        </p:blipFill>
        <p:spPr>
          <a:xfrm>
            <a:off x="693155" y="3646550"/>
            <a:ext cx="3345363" cy="1138633"/>
          </a:xfrm>
          <a:prstGeom prst="rect">
            <a:avLst/>
          </a:prstGeom>
        </p:spPr>
      </p:pic>
      <p:sp>
        <p:nvSpPr>
          <p:cNvPr id="13" name="Oakland County Citation">
            <a:extLst>
              <a:ext uri="{FF2B5EF4-FFF2-40B4-BE49-F238E27FC236}">
                <a16:creationId xmlns:a16="http://schemas.microsoft.com/office/drawing/2014/main" id="{C7DDE7B1-51D8-4688-8AB1-8FC438FAFC81}"/>
              </a:ext>
            </a:extLst>
          </p:cNvPr>
          <p:cNvSpPr txBox="1"/>
          <p:nvPr/>
        </p:nvSpPr>
        <p:spPr>
          <a:xfrm>
            <a:off x="945916" y="4716742"/>
            <a:ext cx="2839839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(Oakland County, 2017)</a:t>
            </a:r>
            <a:endParaRPr dirty="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PolicyMap Logo" descr="The logo for PolicyMap, a service by Reinvestment Fund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9694" y="3722550"/>
            <a:ext cx="3345364" cy="98663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PolicyMap Citation"/>
          <p:cNvSpPr txBox="1"/>
          <p:nvPr/>
        </p:nvSpPr>
        <p:spPr>
          <a:xfrm>
            <a:off x="5249694" y="4709185"/>
            <a:ext cx="3345362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(Reinvestment Fund, 2017)</a:t>
            </a:r>
            <a:endParaRPr dirty="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Bar">
            <a:extLst>
              <a:ext uri="{FF2B5EF4-FFF2-40B4-BE49-F238E27FC236}">
                <a16:creationId xmlns:a16="http://schemas.microsoft.com/office/drawing/2014/main" id="{33EED1BD-78A4-442A-9285-528CC6FB8044}"/>
              </a:ext>
            </a:extLst>
          </p:cNvPr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27990" y="134400"/>
            <a:ext cx="4226729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Raleway" panose="020B0604020202020204" charset="0"/>
                <a:ea typeface="Roboto"/>
                <a:cs typeface="Roboto"/>
                <a:sym typeface="Roboto"/>
              </a:rPr>
              <a:t>Data: </a:t>
            </a:r>
            <a:r>
              <a:rPr lang="en" dirty="0">
                <a:solidFill>
                  <a:schemeClr val="bg1"/>
                </a:solidFill>
                <a:latin typeface="Raleway" panose="020B0604020202020204" charset="0"/>
                <a:ea typeface="Roboto"/>
                <a:cs typeface="Roboto"/>
                <a:sym typeface="Roboto"/>
              </a:rPr>
              <a:t>PolicyMap</a:t>
            </a:r>
            <a:endParaRPr dirty="0">
              <a:solidFill>
                <a:schemeClr val="bg1"/>
              </a:solidFill>
              <a:latin typeface="Raleway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101" name="Body Text"/>
          <p:cNvSpPr txBox="1">
            <a:spLocks noGrp="1"/>
          </p:cNvSpPr>
          <p:nvPr>
            <p:ph type="body" idx="4294967295"/>
          </p:nvPr>
        </p:nvSpPr>
        <p:spPr>
          <a:xfrm>
            <a:off x="345271" y="1311303"/>
            <a:ext cx="4226729" cy="2416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Provides demographics from 2010 U.S. Census</a:t>
            </a:r>
          </a:p>
          <a:p>
            <a:pPr marL="1397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Used heavily by Oakland County’s Economic Development &amp; Community Affairs Departmen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t</a:t>
            </a:r>
          </a:p>
          <a:p>
            <a:pPr marL="1397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Filter through population data</a:t>
            </a:r>
          </a:p>
        </p:txBody>
      </p:sp>
      <p:pic>
        <p:nvPicPr>
          <p:cNvPr id="106" name="PolicyMap Image" descr="An example of a map generated by PolicyMap. Areas of the city of Pontiac appear in various shades of green, with darker shades indicating areas with a high population of disabled individuals."/>
          <p:cNvPicPr preferRelativeResize="0"/>
          <p:nvPr/>
        </p:nvPicPr>
        <p:blipFill rotWithShape="1">
          <a:blip r:embed="rId3">
            <a:alphaModFix/>
          </a:blip>
          <a:srcRect t="19923"/>
          <a:stretch/>
        </p:blipFill>
        <p:spPr>
          <a:xfrm>
            <a:off x="5110210" y="969579"/>
            <a:ext cx="3954962" cy="411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Bar">
            <a:extLst>
              <a:ext uri="{FF2B5EF4-FFF2-40B4-BE49-F238E27FC236}">
                <a16:creationId xmlns:a16="http://schemas.microsoft.com/office/drawing/2014/main" id="{5CC1B7E9-4197-4AA6-8CF9-49E9632068DD}"/>
              </a:ext>
            </a:extLst>
          </p:cNvPr>
          <p:cNvSpPr/>
          <p:nvPr/>
        </p:nvSpPr>
        <p:spPr>
          <a:xfrm>
            <a:off x="0" y="0"/>
            <a:ext cx="5625546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2350" y="134400"/>
            <a:ext cx="425965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Raleway" panose="020B0604020202020204" charset="0"/>
                <a:ea typeface="Roboto"/>
                <a:cs typeface="Roboto"/>
                <a:sym typeface="Roboto"/>
              </a:rPr>
              <a:t>Data</a:t>
            </a:r>
            <a:r>
              <a:rPr lang="en-US" sz="2800" dirty="0">
                <a:solidFill>
                  <a:schemeClr val="bg1"/>
                </a:solidFill>
                <a:latin typeface="Raleway" panose="020B0604020202020204" charset="0"/>
                <a:ea typeface="Roboto"/>
                <a:cs typeface="Roboto"/>
                <a:sym typeface="Roboto"/>
              </a:rPr>
              <a:t>: The Plan</a:t>
            </a:r>
            <a:endParaRPr sz="2800" dirty="0">
              <a:solidFill>
                <a:schemeClr val="bg1"/>
              </a:solidFill>
              <a:latin typeface="Raleway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237D4170-A3FE-4A8B-8365-C11C0CFE9238}"/>
              </a:ext>
            </a:extLst>
          </p:cNvPr>
          <p:cNvSpPr txBox="1">
            <a:spLocks/>
          </p:cNvSpPr>
          <p:nvPr/>
        </p:nvSpPr>
        <p:spPr>
          <a:xfrm>
            <a:off x="103112" y="1089515"/>
            <a:ext cx="3415339" cy="328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-317500">
              <a:lnSpc>
                <a:spcPct val="100000"/>
              </a:lnSpc>
              <a:buSzPts val="1400"/>
              <a:buFont typeface="Roboto"/>
              <a:buChar char="●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Prepare a composite map</a:t>
            </a:r>
          </a:p>
          <a:p>
            <a:pPr marL="139700" indent="0">
              <a:lnSpc>
                <a:spcPct val="100000"/>
              </a:lnSpc>
              <a:buSzPts val="1400"/>
              <a:buNone/>
            </a:pPr>
            <a:endParaRPr lang="en-US" sz="2400" dirty="0">
              <a:latin typeface="Roboto"/>
              <a:ea typeface="Roboto"/>
              <a:cs typeface="Roboto"/>
              <a:sym typeface="Roboto"/>
            </a:endParaRPr>
          </a:p>
          <a:p>
            <a:pPr indent="-317500">
              <a:lnSpc>
                <a:spcPct val="100000"/>
              </a:lnSpc>
              <a:buSzPts val="1400"/>
              <a:buFont typeface="Roboto"/>
              <a:buChar char="●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Select parks methodically</a:t>
            </a:r>
          </a:p>
          <a:p>
            <a:pPr indent="-317500">
              <a:lnSpc>
                <a:spcPct val="100000"/>
              </a:lnSpc>
              <a:buSzPts val="1400"/>
              <a:buFont typeface="Roboto"/>
              <a:buChar char="●"/>
            </a:pPr>
            <a:endParaRPr lang="en-US" sz="2400" dirty="0">
              <a:latin typeface="Roboto"/>
              <a:ea typeface="Roboto"/>
              <a:cs typeface="Roboto"/>
              <a:sym typeface="Roboto"/>
            </a:endParaRPr>
          </a:p>
          <a:p>
            <a:pPr indent="-317500">
              <a:lnSpc>
                <a:spcPct val="100000"/>
              </a:lnSpc>
              <a:buSzPts val="1400"/>
              <a:buFont typeface="Roboto"/>
              <a:buChar char="●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Represent all seven council districts</a:t>
            </a:r>
          </a:p>
          <a:p>
            <a:pPr indent="-317500">
              <a:lnSpc>
                <a:spcPct val="100000"/>
              </a:lnSpc>
              <a:buSzPts val="1400"/>
              <a:buFont typeface="Roboto"/>
              <a:buChar char="●"/>
            </a:pPr>
            <a:endParaRPr lang="en-US" sz="2400" dirty="0">
              <a:latin typeface="Roboto"/>
              <a:ea typeface="Roboto"/>
              <a:cs typeface="Roboto"/>
              <a:sym typeface="Roboto"/>
            </a:endParaRPr>
          </a:p>
          <a:p>
            <a:pPr indent="-317500">
              <a:lnSpc>
                <a:spcPct val="100000"/>
              </a:lnSpc>
              <a:buSzPts val="1400"/>
              <a:buFont typeface="Roboto"/>
              <a:buChar char="●"/>
            </a:pPr>
            <a:endParaRPr lang="en-US" sz="24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Composite Frame 1" descr="A street map of the City of Pontiac." title="Composite Map, Frame 1">
            <a:extLst>
              <a:ext uri="{FF2B5EF4-FFF2-40B4-BE49-F238E27FC236}">
                <a16:creationId xmlns:a16="http://schemas.microsoft.com/office/drawing/2014/main" id="{F66F6092-9592-4D45-A1D6-02ABF4767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68"/>
          <a:stretch/>
        </p:blipFill>
        <p:spPr>
          <a:xfrm>
            <a:off x="5625547" y="-9939"/>
            <a:ext cx="3518451" cy="5143500"/>
          </a:xfrm>
          <a:prstGeom prst="rect">
            <a:avLst/>
          </a:prstGeom>
        </p:spPr>
      </p:pic>
      <p:pic>
        <p:nvPicPr>
          <p:cNvPr id="9" name="Composite Frame 2" descr="Colored boundaries appear on the map indicating the seven city council districts." title="Composite Map, Frame 2">
            <a:extLst>
              <a:ext uri="{FF2B5EF4-FFF2-40B4-BE49-F238E27FC236}">
                <a16:creationId xmlns:a16="http://schemas.microsoft.com/office/drawing/2014/main" id="{FEE9FF97-1648-4249-A920-AD77E52FBE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68"/>
          <a:stretch/>
        </p:blipFill>
        <p:spPr>
          <a:xfrm>
            <a:off x="5625549" y="0"/>
            <a:ext cx="3518451" cy="5143500"/>
          </a:xfrm>
          <a:prstGeom prst="rect">
            <a:avLst/>
          </a:prstGeom>
        </p:spPr>
      </p:pic>
      <p:pic>
        <p:nvPicPr>
          <p:cNvPr id="11" name="Composite Frame 3" descr="Two black boundaries appear, marking areas with a high population of disabled individuals." title="Composite Map, Frame 3">
            <a:extLst>
              <a:ext uri="{FF2B5EF4-FFF2-40B4-BE49-F238E27FC236}">
                <a16:creationId xmlns:a16="http://schemas.microsoft.com/office/drawing/2014/main" id="{0FBB0530-F09A-40B1-8B01-0069139E98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68"/>
          <a:stretch/>
        </p:blipFill>
        <p:spPr>
          <a:xfrm>
            <a:off x="5625548" y="0"/>
            <a:ext cx="3518451" cy="5143500"/>
          </a:xfrm>
          <a:prstGeom prst="rect">
            <a:avLst/>
          </a:prstGeom>
        </p:spPr>
      </p:pic>
      <p:pic>
        <p:nvPicPr>
          <p:cNvPr id="13" name="Composite Frame 4" descr="Two gray boundaries appear, marking areas where large numbers of individuals do not own a personal vehicle." title="Composite Map, Frame 4">
            <a:extLst>
              <a:ext uri="{FF2B5EF4-FFF2-40B4-BE49-F238E27FC236}">
                <a16:creationId xmlns:a16="http://schemas.microsoft.com/office/drawing/2014/main" id="{5038B26F-F5FE-4A6D-B539-E5F9ED5D2B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68"/>
          <a:stretch/>
        </p:blipFill>
        <p:spPr>
          <a:xfrm>
            <a:off x="5625549" y="0"/>
            <a:ext cx="3518451" cy="5143500"/>
          </a:xfrm>
          <a:prstGeom prst="rect">
            <a:avLst/>
          </a:prstGeom>
        </p:spPr>
      </p:pic>
      <p:pic>
        <p:nvPicPr>
          <p:cNvPr id="15" name="Composite Frame 5" descr="Ten blue pushpins appear, marking the parks selected for the project." title="Composite Map, Frame 5">
            <a:extLst>
              <a:ext uri="{FF2B5EF4-FFF2-40B4-BE49-F238E27FC236}">
                <a16:creationId xmlns:a16="http://schemas.microsoft.com/office/drawing/2014/main" id="{89A84925-0F28-46D6-B590-35C4DC67DC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68"/>
          <a:stretch/>
        </p:blipFill>
        <p:spPr>
          <a:xfrm>
            <a:off x="5625549" y="0"/>
            <a:ext cx="35184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6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Collecting Data, </a:t>
            </a:r>
            <a:r>
              <a:rPr lang="en" dirty="0">
                <a:solidFill>
                  <a:srgbClr val="FFFFFF"/>
                </a:solidFill>
              </a:rPr>
              <a:t>Part 1: </a:t>
            </a:r>
            <a:r>
              <a:rPr lang="en-US" dirty="0">
                <a:solidFill>
                  <a:srgbClr val="FFFFFF"/>
                </a:solidFill>
              </a:rPr>
              <a:t>Taking</a:t>
            </a:r>
            <a:r>
              <a:rPr lang="en" dirty="0">
                <a:solidFill>
                  <a:srgbClr val="FFFFFF"/>
                </a:solidFill>
              </a:rPr>
              <a:t> Inventory</a:t>
            </a:r>
            <a:endParaRPr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46" name="Spreadsheet Image" descr="An icon representing a spreadshee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963" y="1348113"/>
            <a:ext cx="1885950" cy="28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Body Text 1"/>
          <p:cNvSpPr txBox="1">
            <a:spLocks noGrp="1"/>
          </p:cNvSpPr>
          <p:nvPr>
            <p:ph type="body" idx="4294967295"/>
          </p:nvPr>
        </p:nvSpPr>
        <p:spPr>
          <a:xfrm>
            <a:off x="2400251" y="1348113"/>
            <a:ext cx="2478900" cy="286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Before vi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siting a park: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Record park information, including:</a:t>
            </a:r>
          </a:p>
          <a:p>
            <a:pPr marL="285750" indent="-285750"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Name</a:t>
            </a:r>
          </a:p>
          <a:p>
            <a:pPr marL="285750" indent="-285750"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Date</a:t>
            </a:r>
          </a:p>
          <a:p>
            <a:pPr marL="285750" indent="-285750"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Location</a:t>
            </a:r>
          </a:p>
          <a:p>
            <a:pPr marL="285750" indent="-285750"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Park Type</a:t>
            </a:r>
          </a:p>
        </p:txBody>
      </p:sp>
      <p:sp>
        <p:nvSpPr>
          <p:cNvPr id="148" name="Body Text 2"/>
          <p:cNvSpPr txBox="1">
            <a:spLocks noGrp="1"/>
          </p:cNvSpPr>
          <p:nvPr>
            <p:ph type="body" idx="4294967295"/>
          </p:nvPr>
        </p:nvSpPr>
        <p:spPr>
          <a:xfrm>
            <a:off x="5258164" y="1348113"/>
            <a:ext cx="3574136" cy="286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During a park visit: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Record presence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of 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park facilities and accessibility features, including:</a:t>
            </a:r>
          </a:p>
          <a:p>
            <a:pPr marL="482600"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Wheelchair transfer stations and access ramps</a:t>
            </a:r>
          </a:p>
          <a:p>
            <a:pPr marL="482600"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Quality of ground surfaces</a:t>
            </a:r>
          </a:p>
          <a:p>
            <a:pPr marL="482600"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Condition of park seating and entranceways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</a:rPr>
              <a:t>Collecting Data, </a:t>
            </a:r>
            <a:r>
              <a:rPr lang="en" sz="2800" dirty="0">
                <a:solidFill>
                  <a:srgbClr val="FFFFFF"/>
                </a:solidFill>
              </a:rPr>
              <a:t>Part 2: Waypoints and Pictures</a:t>
            </a:r>
            <a:endParaRPr sz="2800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</a:endParaRPr>
          </a:p>
        </p:txBody>
      </p:sp>
      <p:pic>
        <p:nvPicPr>
          <p:cNvPr id="164" name="GPS Image" descr="An image of a GPS."/>
          <p:cNvPicPr preferRelativeResize="0"/>
          <p:nvPr/>
        </p:nvPicPr>
        <p:blipFill rotWithShape="1">
          <a:blip r:embed="rId3">
            <a:alphaModFix/>
          </a:blip>
          <a:srcRect l="23495" r="18704"/>
          <a:stretch/>
        </p:blipFill>
        <p:spPr>
          <a:xfrm>
            <a:off x="435931" y="1420575"/>
            <a:ext cx="16517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Body Text"/>
          <p:cNvSpPr txBox="1">
            <a:spLocks noGrp="1"/>
          </p:cNvSpPr>
          <p:nvPr>
            <p:ph type="body" idx="4294967295"/>
          </p:nvPr>
        </p:nvSpPr>
        <p:spPr>
          <a:xfrm>
            <a:off x="2400250" y="1626675"/>
            <a:ext cx="6321600" cy="24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During a park visit,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several pictures were taken at each facility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recorded on the inventory sheet.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Whenever a picture was taken,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a waypoint was marked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at the location.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After visiting a park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waypoints, tracks, and images were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exported to a computer.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Collecting Data, </a:t>
            </a:r>
            <a:r>
              <a:rPr lang="en" dirty="0">
                <a:solidFill>
                  <a:srgbClr val="FFFFFF"/>
                </a:solidFill>
              </a:rPr>
              <a:t>Part 3: </a:t>
            </a:r>
            <a:r>
              <a:rPr lang="en-US" dirty="0">
                <a:solidFill>
                  <a:srgbClr val="FFFFFF"/>
                </a:solidFill>
              </a:rPr>
              <a:t>Organization</a:t>
            </a:r>
            <a:endParaRPr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72" name="Earth Image" descr="An image of the Earth, representing the Google Earth software program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75" y="1857062"/>
            <a:ext cx="2308775" cy="23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Body Text 1"/>
          <p:cNvSpPr txBox="1">
            <a:spLocks noGrp="1"/>
          </p:cNvSpPr>
          <p:nvPr>
            <p:ph type="body" idx="4294967295"/>
          </p:nvPr>
        </p:nvSpPr>
        <p:spPr>
          <a:xfrm>
            <a:off x="2510700" y="1365375"/>
            <a:ext cx="6321600" cy="15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Google Earth Pro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“Visualize, manipulate and export GIS data” (Google, 2017)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Data cleaning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Body Text 2"/>
          <p:cNvSpPr txBox="1">
            <a:spLocks noGrp="1"/>
          </p:cNvSpPr>
          <p:nvPr>
            <p:ph type="body" idx="4294967295"/>
          </p:nvPr>
        </p:nvSpPr>
        <p:spPr>
          <a:xfrm>
            <a:off x="2510700" y="3011450"/>
            <a:ext cx="6321600" cy="13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Why use </a:t>
            </a:r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a geographic information system (GIS)?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Standard format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 dirty="0">
                <a:latin typeface="Roboto"/>
                <a:ea typeface="Roboto"/>
                <a:cs typeface="Roboto"/>
                <a:sym typeface="Roboto"/>
              </a:rPr>
              <a:t>Easy to share collected data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Bar"/>
          <p:cNvSpPr/>
          <p:nvPr/>
        </p:nvSpPr>
        <p:spPr>
          <a:xfrm>
            <a:off x="0" y="0"/>
            <a:ext cx="9144000" cy="871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7620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Title Text"/>
          <p:cNvSpPr txBox="1">
            <a:spLocks noGrp="1"/>
          </p:cNvSpPr>
          <p:nvPr>
            <p:ph type="title" idx="4294967295"/>
          </p:nvPr>
        </p:nvSpPr>
        <p:spPr>
          <a:xfrm>
            <a:off x="311700" y="1161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Results: </a:t>
            </a:r>
            <a:r>
              <a:rPr lang="en-US" dirty="0">
                <a:solidFill>
                  <a:srgbClr val="FFFFFF"/>
                </a:solidFill>
              </a:rPr>
              <a:t>Building the Map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3" name="Image 1" descr="An image showing the name, description, and photograph associated with a single waypoint. The text reads, &quot;Cherrylawn Park, Name: 010, Description: Navigational sign.&quot;">
            <a:extLst>
              <a:ext uri="{FF2B5EF4-FFF2-40B4-BE49-F238E27FC236}">
                <a16:creationId xmlns:a16="http://schemas.microsoft.com/office/drawing/2014/main" id="{D7B08B9D-4754-4FB9-A1FC-0DC65A1A5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" y="948144"/>
            <a:ext cx="3570129" cy="3435808"/>
          </a:xfrm>
          <a:prstGeom prst="rect">
            <a:avLst/>
          </a:prstGeom>
        </p:spPr>
      </p:pic>
      <p:pic>
        <p:nvPicPr>
          <p:cNvPr id="5" name="Image 2" descr="An image showing the completed map of a single park. The park boundaries are outlined in green, and multiple icons mark the locations of park facilities.">
            <a:extLst>
              <a:ext uri="{FF2B5EF4-FFF2-40B4-BE49-F238E27FC236}">
                <a16:creationId xmlns:a16="http://schemas.microsoft.com/office/drawing/2014/main" id="{EC5D84E9-E0CC-47C4-AB61-DEC4D5ED1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102" y="948144"/>
            <a:ext cx="5323100" cy="3895892"/>
          </a:xfrm>
          <a:prstGeom prst="rect">
            <a:avLst/>
          </a:prstGeom>
        </p:spPr>
      </p:pic>
      <p:sp>
        <p:nvSpPr>
          <p:cNvPr id="191" name="Figure 1 Caption"/>
          <p:cNvSpPr txBox="1">
            <a:spLocks noGrp="1"/>
          </p:cNvSpPr>
          <p:nvPr>
            <p:ph type="body" idx="4294967295"/>
          </p:nvPr>
        </p:nvSpPr>
        <p:spPr>
          <a:xfrm>
            <a:off x="377700" y="4740964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Figure 1. </a:t>
            </a:r>
            <a:r>
              <a:rPr lang="en" sz="1400" dirty="0">
                <a:latin typeface="Roboto"/>
                <a:ea typeface="Roboto"/>
                <a:cs typeface="Roboto"/>
                <a:sym typeface="Roboto"/>
              </a:rPr>
              <a:t>A portion of the data as seen in Google My Maps. Data is organized by waypoint number.</a:t>
            </a:r>
            <a:br>
              <a:rPr lang="en" sz="1400" dirty="0">
                <a:latin typeface="Roboto"/>
                <a:ea typeface="Roboto"/>
                <a:cs typeface="Roboto"/>
                <a:sym typeface="Roboto"/>
              </a:rPr>
            </a:br>
            <a:endParaRPr sz="14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</Words>
  <Application>Microsoft Office PowerPoint</Application>
  <PresentationFormat>On-screen Show (16:9)</PresentationFormat>
  <Paragraphs>138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Lato</vt:lpstr>
      <vt:lpstr>Roboto</vt:lpstr>
      <vt:lpstr>Raleway</vt:lpstr>
      <vt:lpstr>Arial</vt:lpstr>
      <vt:lpstr>Calibri</vt:lpstr>
      <vt:lpstr>Swiss</vt:lpstr>
      <vt:lpstr>Accessible Exercise:  Improving Parks and Recreation in the City of Pontiac</vt:lpstr>
      <vt:lpstr>Introduction  </vt:lpstr>
      <vt:lpstr>Gathering Existing Data</vt:lpstr>
      <vt:lpstr>Data: PolicyMap</vt:lpstr>
      <vt:lpstr>Data: The Plan</vt:lpstr>
      <vt:lpstr>Collecting Data, Part 1: Taking Inventory  </vt:lpstr>
      <vt:lpstr>Collecting Data, Part 2: Waypoints and Pictures  </vt:lpstr>
      <vt:lpstr>Collecting Data, Part 3: Organization  </vt:lpstr>
      <vt:lpstr>Results: Building the Map</vt:lpstr>
      <vt:lpstr>Results: Park Facilities</vt:lpstr>
      <vt:lpstr>Results: Accessibility</vt:lpstr>
      <vt:lpstr>Results: Accessibility (continued)</vt:lpstr>
      <vt:lpstr>Results: Children’s Play Areas</vt:lpstr>
      <vt:lpstr>Results: Ground Surfaces</vt:lpstr>
      <vt:lpstr>Results: Pathways</vt:lpstr>
      <vt:lpstr>Results: Wheelchair Access</vt:lpstr>
      <vt:lpstr>Results: Picnic Areas</vt:lpstr>
      <vt:lpstr>Results: Parking</vt:lpstr>
      <vt:lpstr>Discussion: Findings</vt:lpstr>
      <vt:lpstr>Discussion: Findings (continued)</vt:lpstr>
      <vt:lpstr>Conclusion and Future Plans</vt:lpstr>
      <vt:lpstr>Thank you!</vt:lpstr>
      <vt:lpstr>References</vt:lpstr>
      <vt:lpstr>References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Pontiac Parks: Improving Accessibility</dc:title>
  <dc:creator/>
  <cp:keywords>MASAL, ADA, Pontiac, Parks, Accessibility</cp:keywords>
  <cp:lastModifiedBy/>
  <cp:revision>1</cp:revision>
  <dcterms:modified xsi:type="dcterms:W3CDTF">2018-03-09T04:10:43Z</dcterms:modified>
</cp:coreProperties>
</file>